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aleway Black"/>
      <p:bold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  <p:embeddedFont>
      <p:font typeface="Raleway Medium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6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79">
          <p15:clr>
            <a:srgbClr val="9AA0A6"/>
          </p15:clr>
        </p15:guide>
        <p15:guide id="4" pos="847">
          <p15:clr>
            <a:srgbClr val="9AA0A6"/>
          </p15:clr>
        </p15:guide>
        <p15:guide id="5" pos="4913">
          <p15:clr>
            <a:srgbClr val="9AA0A6"/>
          </p15:clr>
        </p15:guide>
        <p15:guide id="6" pos="283">
          <p15:clr>
            <a:srgbClr val="9AA0A6"/>
          </p15:clr>
        </p15:guide>
        <p15:guide id="7" pos="547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882269-E3FB-4769-BB6F-49FCE871947A}">
  <a:tblStyle styleId="{A3882269-E3FB-4769-BB6F-49FCE8719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61" orient="horz"/>
        <p:guide pos="2880"/>
        <p:guide pos="279" orient="horz"/>
        <p:guide pos="847"/>
        <p:guide pos="4913"/>
        <p:guide pos="283"/>
        <p:guide pos="547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4.xml"/><Relationship Id="rId42" Type="http://schemas.openxmlformats.org/officeDocument/2006/relationships/font" Target="fonts/RalewayMedium-bold.fntdata"/><Relationship Id="rId41" Type="http://schemas.openxmlformats.org/officeDocument/2006/relationships/font" Target="fonts/RalewayMedium-regular.fntdata"/><Relationship Id="rId22" Type="http://schemas.openxmlformats.org/officeDocument/2006/relationships/slide" Target="slides/slide16.xml"/><Relationship Id="rId44" Type="http://schemas.openxmlformats.org/officeDocument/2006/relationships/font" Target="fonts/Raleway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RalewayMedium-italic.fntdata"/><Relationship Id="rId24" Type="http://schemas.openxmlformats.org/officeDocument/2006/relationships/slide" Target="slides/slide18.xml"/><Relationship Id="rId46" Type="http://schemas.openxmlformats.org/officeDocument/2006/relationships/font" Target="fonts/Merriweather-bold.fntdata"/><Relationship Id="rId23" Type="http://schemas.openxmlformats.org/officeDocument/2006/relationships/slide" Target="slides/slide17.xml"/><Relationship Id="rId45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erriweather-boldItalic.fntdata"/><Relationship Id="rId25" Type="http://schemas.openxmlformats.org/officeDocument/2006/relationships/slide" Target="slides/slide19.xml"/><Relationship Id="rId47" Type="http://schemas.openxmlformats.org/officeDocument/2006/relationships/font" Target="fonts/Merriweather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RalewayBlack-bold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8.xml"/><Relationship Id="rId36" Type="http://schemas.openxmlformats.org/officeDocument/2006/relationships/font" Target="fonts/RalewayBlack-bold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fcf8697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fcf8697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cf8698a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fcf8698a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fcf8698a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fcf8698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fcf86972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fcf86972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09b82046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09b8204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02d2e45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02d2e45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9b82046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9b82046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9b8204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9b8204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9b8204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9b8204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09b82046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09b82046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09b82046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09b82046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fcf8697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fcf8697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155a5ec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155a5ec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09b82046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09b82046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155a5ec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155a5ec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09b82046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09b82046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09b82046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09b82046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fcf8698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fcf8698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fcf86972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fcf86972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fcf8698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fcf8698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cf8698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cf8698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fcf8698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fcf8698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082872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082872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1344551" y="442831"/>
            <a:ext cx="4161552" cy="72478"/>
            <a:chOff x="1344550" y="442801"/>
            <a:chExt cx="2530896" cy="122017"/>
          </a:xfrm>
        </p:grpSpPr>
        <p:sp>
          <p:nvSpPr>
            <p:cNvPr id="55" name="Google Shape;55;p13"/>
            <p:cNvSpPr/>
            <p:nvPr/>
          </p:nvSpPr>
          <p:spPr>
            <a:xfrm flipH="1" rot="-5400000">
              <a:off x="2110322" y="-322971"/>
              <a:ext cx="122017" cy="1653561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flipH="1" rot="-5400000">
              <a:off x="3375770" y="65142"/>
              <a:ext cx="122017" cy="877334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 rot="-5400000">
              <a:off x="3679256" y="466719"/>
              <a:ext cx="122017" cy="74181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1344550" y="993075"/>
            <a:ext cx="7740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of Ultrahigh Strength Stainless Steel Using Physical Metallurgy Guided ML &amp; AI Model.</a:t>
            </a:r>
            <a:endParaRPr b="1" sz="24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344550" y="3121500"/>
            <a:ext cx="53673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Presentation by: Rohan Joydhar &amp; Vimal Kumar</a:t>
            </a:r>
            <a:endParaRPr sz="1700">
              <a:solidFill>
                <a:srgbClr val="514A4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B.Tech, 4th year, MME</a:t>
            </a:r>
            <a:endParaRPr sz="1700">
              <a:solidFill>
                <a:srgbClr val="514A4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Last edited: 6</a:t>
            </a:r>
            <a:r>
              <a:rPr baseline="30000"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th </a:t>
            </a:r>
            <a:r>
              <a:rPr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june, 2022</a:t>
            </a:r>
            <a:endParaRPr sz="1700">
              <a:solidFill>
                <a:srgbClr val="514A4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514A47"/>
                </a:solidFill>
                <a:latin typeface="Merriweather"/>
                <a:ea typeface="Merriweather"/>
                <a:cs typeface="Merriweather"/>
                <a:sym typeface="Merriweather"/>
              </a:rPr>
              <a:t>Guided by: Dr. Ghanshyam Das</a:t>
            </a:r>
            <a:endParaRPr sz="1700">
              <a:solidFill>
                <a:srgbClr val="514A4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2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48" name="Google Shape;148;p22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2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0" y="919225"/>
            <a:ext cx="8600704" cy="330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Hardness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 prediction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8" name="Google Shape;158;p23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59" name="Google Shape;159;p23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4254600" y="630000"/>
            <a:ext cx="634800" cy="366600"/>
          </a:xfrm>
          <a:prstGeom prst="rect">
            <a:avLst/>
          </a:prstGeom>
          <a:solidFill>
            <a:srgbClr val="6D8B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7397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889400" y="459300"/>
            <a:ext cx="39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Predicted hardness.</a:t>
            </a:r>
            <a:endParaRPr sz="3000">
              <a:solidFill>
                <a:srgbClr val="82739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4875150" y="1530000"/>
            <a:ext cx="4016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MAE &amp; R</a:t>
            </a:r>
            <a:r>
              <a:rPr baseline="30000"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generalisation is used for prediction to reduce the effect of multiple impression of same data.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Predicted hardness is in range of 26.4 to 51 of HRC.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RBF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kernel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reduces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clustering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&amp; overfitting.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4540653" y="1356976"/>
            <a:ext cx="31352" cy="2429558"/>
            <a:chOff x="4540388" y="442800"/>
            <a:chExt cx="63300" cy="4257900"/>
          </a:xfrm>
        </p:grpSpPr>
        <p:sp>
          <p:nvSpPr>
            <p:cNvPr id="170" name="Google Shape;170;p24"/>
            <p:cNvSpPr/>
            <p:nvPr/>
          </p:nvSpPr>
          <p:spPr>
            <a:xfrm>
              <a:off x="4540388" y="442800"/>
              <a:ext cx="633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4540388" y="3224700"/>
              <a:ext cx="633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540388" y="4410875"/>
              <a:ext cx="633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1105800"/>
            <a:ext cx="4235587" cy="311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5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79" name="Google Shape;179;p25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5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3" name="Google Shape;183;p25"/>
          <p:cNvGraphicFramePr/>
          <p:nvPr/>
        </p:nvGraphicFramePr>
        <p:xfrm>
          <a:off x="952500" y="10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{A3882269-E3FB-4769-BB6F-49FCE871947A}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Input/Output</a:t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Mini</a:t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Max</a:t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</a:t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SD</a:t>
                      </a:r>
                      <a:endParaRPr b="1"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Inputs</a:t>
                      </a:r>
                      <a:endParaRPr b="1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Carbon(wt.%)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0.002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0.09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0.03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0.03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Nickel (wt.%)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1.50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6.00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4.39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1.03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Cobalt (wt.%)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1.04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2.01 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1.41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0.47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Molybdenum (wt.%)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5.30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4.37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0.91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Titanium (wt.%)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0.12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Ageing temp (°C)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498.77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60.27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Ageing time(hour)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3.16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4.00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3.65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0.41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Output</a:t>
                      </a:r>
                      <a:endParaRPr b="1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Hardness (HRC)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26.4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51.0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43.5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514A4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5.5</a:t>
                      </a:r>
                      <a:endParaRPr sz="1200">
                        <a:solidFill>
                          <a:srgbClr val="514A4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</a:tbl>
          </a:graphicData>
        </a:graphic>
      </p:graphicFrame>
      <p:sp>
        <p:nvSpPr>
          <p:cNvPr id="184" name="Google Shape;184;p25"/>
          <p:cNvSpPr txBox="1"/>
          <p:nvPr/>
        </p:nvSpPr>
        <p:spPr>
          <a:xfrm>
            <a:off x="450000" y="442800"/>
            <a:ext cx="675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Summary of Input &amp; Output</a:t>
            </a:r>
            <a:endParaRPr b="1" sz="1800">
              <a:solidFill>
                <a:srgbClr val="514A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Alloy 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esign.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0" name="Google Shape;190;p26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91" name="Google Shape;191;p26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7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450000" y="1294200"/>
            <a:ext cx="8244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GA(generic algo) is used for Alloy design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GA allows us to effectively drop some layer for better prediction.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output prediction of the SVM-PM model was used as an objective function of the GA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GA established the relationship between the composition/process parameters and the hardness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optimization was performed over many generations until the output did not change for 10 consecutive iterations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4254600" y="630000"/>
            <a:ext cx="634800" cy="366600"/>
          </a:xfrm>
          <a:prstGeom prst="rect">
            <a:avLst/>
          </a:prstGeom>
          <a:solidFill>
            <a:srgbClr val="6D8B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7397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4889400" y="459300"/>
            <a:ext cx="39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Design process</a:t>
            </a: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3000">
              <a:solidFill>
                <a:srgbClr val="82739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4875150" y="1530000"/>
            <a:ext cx="4016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make the balance of high generalization ability and good diversity, a criterion of R</a:t>
            </a:r>
            <a:r>
              <a:rPr baseline="30000"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&gt; 95%, i.e., 155 best models out of 500 possible models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116 optimal solution is found according to UHSS criteria.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116 solutions there are 2 alloy composition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clustering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2 alloys shows the optimal ageing conditions. 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4540653" y="1356976"/>
            <a:ext cx="31352" cy="2429558"/>
            <a:chOff x="4540388" y="442800"/>
            <a:chExt cx="63300" cy="4257900"/>
          </a:xfrm>
        </p:grpSpPr>
        <p:sp>
          <p:nvSpPr>
            <p:cNvPr id="212" name="Google Shape;212;p28"/>
            <p:cNvSpPr/>
            <p:nvPr/>
          </p:nvSpPr>
          <p:spPr>
            <a:xfrm>
              <a:off x="4540388" y="442800"/>
              <a:ext cx="633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4540388" y="3224700"/>
              <a:ext cx="633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4540388" y="4410875"/>
              <a:ext cx="633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0" y="1105800"/>
            <a:ext cx="4235587" cy="369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9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21" name="Google Shape;221;p29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9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450000" y="442800"/>
            <a:ext cx="675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Output of alloy design.</a:t>
            </a:r>
            <a:endParaRPr b="1" sz="1800">
              <a:solidFill>
                <a:srgbClr val="514A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26" name="Google Shape;226;p29"/>
          <p:cNvGraphicFramePr/>
          <p:nvPr/>
        </p:nvGraphicFramePr>
        <p:xfrm>
          <a:off x="95252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{A3882269-E3FB-4769-BB6F-49FCE871947A}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TAge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tage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 anchor="ctr">
                    <a:solidFill>
                      <a:srgbClr val="6D8B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Alloy 1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Balance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0.09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12.00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6.00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.59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5.30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500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3.7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Alloy 2</a:t>
                      </a:r>
                      <a:endParaRPr b="1"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Balance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0.09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13.25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.50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.01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.1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560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E2E2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4.0</a:t>
                      </a:r>
                      <a:endParaRPr sz="1200">
                        <a:solidFill>
                          <a:srgbClr val="2E2E2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47625" marB="47625" marR="47625" marL="476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&amp; testing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33" name="Google Shape;233;p30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1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1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450000" y="324450"/>
            <a:ext cx="8244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2nd a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lloy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composition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 selected for testing. 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Alloy 2 was smelted and cast into ingots of approximately 5 kg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ingot was forged at 1050 °C into a billet with a cross-section of 20 × 20 mm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square billet was machined into thin slabs with a thickness of 5 mm for heat treatment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alloy was heat treated by austenitization at 1050 °C for 1 h and then refrigerated in liquid nitrogen for 5 h.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hardness of the quenched Alloy 2 was 34.4 HRC.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hardness of the samples aged at 520 °C increased to 44.1 HRC, as a result of R-phase formation.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peak hardness was obtained at 560 °C with a corresponding maximum value of 52.9 HRC.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maximal hardness was obtained when the ageing time was 4 h at 560 °C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540388" y="442800"/>
            <a:ext cx="63300" cy="4257900"/>
            <a:chOff x="4540388" y="442800"/>
            <a:chExt cx="63300" cy="4257900"/>
          </a:xfrm>
        </p:grpSpPr>
        <p:sp>
          <p:nvSpPr>
            <p:cNvPr id="65" name="Google Shape;65;p14"/>
            <p:cNvSpPr/>
            <p:nvPr/>
          </p:nvSpPr>
          <p:spPr>
            <a:xfrm>
              <a:off x="4540388" y="442800"/>
              <a:ext cx="633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540388" y="3224700"/>
              <a:ext cx="633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540388" y="4410875"/>
              <a:ext cx="633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4"/>
          <p:cNvSpPr txBox="1"/>
          <p:nvPr/>
        </p:nvSpPr>
        <p:spPr>
          <a:xfrm>
            <a:off x="261425" y="4000400"/>
            <a:ext cx="2935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827397"/>
                </a:solidFill>
                <a:latin typeface="Raleway Black"/>
                <a:ea typeface="Raleway Black"/>
                <a:cs typeface="Raleway Black"/>
                <a:sym typeface="Raleway Black"/>
              </a:rPr>
              <a:t>Table of content.</a:t>
            </a:r>
            <a:endParaRPr sz="2400">
              <a:solidFill>
                <a:srgbClr val="82739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04550" y="467250"/>
            <a:ext cx="3372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</a:t>
            </a:r>
            <a:r>
              <a:rPr lang="en-GB" sz="3000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</a:t>
            </a:r>
            <a:r>
              <a:rPr lang="en-GB" sz="3000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</a:t>
            </a:r>
            <a:r>
              <a:rPr lang="en-GB" sz="3000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Model building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</a:t>
            </a:r>
            <a:r>
              <a:rPr lang="en-GB" sz="3000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Hardness prediction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05</a:t>
            </a:r>
            <a:r>
              <a:rPr lang="en-GB" sz="30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Alloy design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06</a:t>
            </a:r>
            <a:r>
              <a:rPr lang="en-GB" sz="30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Experimental validation.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6D8B7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07</a:t>
            </a:r>
            <a:r>
              <a:rPr lang="en-GB" sz="30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Conclusion.</a:t>
            </a:r>
            <a:endParaRPr b="1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261425" y="442800"/>
            <a:ext cx="2190900" cy="2757900"/>
            <a:chOff x="261425" y="442800"/>
            <a:chExt cx="2190900" cy="2757900"/>
          </a:xfrm>
        </p:grpSpPr>
        <p:sp>
          <p:nvSpPr>
            <p:cNvPr id="71" name="Google Shape;71;p14"/>
            <p:cNvSpPr/>
            <p:nvPr/>
          </p:nvSpPr>
          <p:spPr>
            <a:xfrm>
              <a:off x="261425" y="442800"/>
              <a:ext cx="2190900" cy="27579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" name="Google Shape;7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7800" y="976475"/>
              <a:ext cx="1998149" cy="1488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4"/>
            <p:cNvSpPr/>
            <p:nvPr/>
          </p:nvSpPr>
          <p:spPr>
            <a:xfrm>
              <a:off x="1850150" y="442800"/>
              <a:ext cx="505800" cy="4866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2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51" name="Google Shape;251;p32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2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75" y="442801"/>
            <a:ext cx="8125773" cy="302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553475" y="3626225"/>
            <a:ext cx="82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Experimental hardness of Alloy (a) variation of hardness with ageing temperature at an ageing time of 4 h; (b) variation of hardness with ageing time at an ageing temperature of 560 °C.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4254600" y="630000"/>
            <a:ext cx="634800" cy="366600"/>
          </a:xfrm>
          <a:prstGeom prst="rect">
            <a:avLst/>
          </a:prstGeom>
          <a:solidFill>
            <a:srgbClr val="6D8B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7397"/>
              </a:solidFill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4889400" y="459300"/>
            <a:ext cx="39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Tem image</a:t>
            </a: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3000">
              <a:solidFill>
                <a:srgbClr val="82739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4771325" y="2048400"/>
            <a:ext cx="411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TEM image shows R-phase precipitates were homogeneously distributed in the lath martensite matrix &amp; its structure was identified as hexagonal / rhombohedral.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4540653" y="1356976"/>
            <a:ext cx="31352" cy="2429558"/>
            <a:chOff x="4540388" y="442800"/>
            <a:chExt cx="63300" cy="4257900"/>
          </a:xfrm>
        </p:grpSpPr>
        <p:sp>
          <p:nvSpPr>
            <p:cNvPr id="265" name="Google Shape;265;p33"/>
            <p:cNvSpPr/>
            <p:nvPr/>
          </p:nvSpPr>
          <p:spPr>
            <a:xfrm>
              <a:off x="4540388" y="442800"/>
              <a:ext cx="633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4540388" y="3224700"/>
              <a:ext cx="633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4540388" y="4410875"/>
              <a:ext cx="633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" y="1157200"/>
            <a:ext cx="4235586" cy="320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/>
          <p:nvPr/>
        </p:nvSpPr>
        <p:spPr>
          <a:xfrm>
            <a:off x="4254600" y="630000"/>
            <a:ext cx="634800" cy="366600"/>
          </a:xfrm>
          <a:prstGeom prst="rect">
            <a:avLst/>
          </a:prstGeom>
          <a:solidFill>
            <a:srgbClr val="6D8B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7397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4889400" y="459300"/>
            <a:ext cx="39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EDS</a:t>
            </a:r>
            <a:r>
              <a:rPr lang="en-GB" sz="3000">
                <a:solidFill>
                  <a:srgbClr val="827397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3000">
              <a:solidFill>
                <a:srgbClr val="82739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4771325" y="2048400"/>
            <a:ext cx="411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EDS shows all alloying elements in samples.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7% M0, 13.85% Cr, 3.56% Ni, 1% Co, 5.8% Mo, 68.79% Fe.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76" name="Google Shape;276;p34"/>
          <p:cNvGrpSpPr/>
          <p:nvPr/>
        </p:nvGrpSpPr>
        <p:grpSpPr>
          <a:xfrm>
            <a:off x="4540653" y="1356976"/>
            <a:ext cx="31352" cy="2429558"/>
            <a:chOff x="4540388" y="442800"/>
            <a:chExt cx="63300" cy="4257900"/>
          </a:xfrm>
        </p:grpSpPr>
        <p:sp>
          <p:nvSpPr>
            <p:cNvPr id="277" name="Google Shape;277;p34"/>
            <p:cNvSpPr/>
            <p:nvPr/>
          </p:nvSpPr>
          <p:spPr>
            <a:xfrm>
              <a:off x="4540388" y="442800"/>
              <a:ext cx="633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4540388" y="3224700"/>
              <a:ext cx="633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4540388" y="4410875"/>
              <a:ext cx="633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5800"/>
            <a:ext cx="4059782" cy="38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87" name="Google Shape;287;p35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6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295" name="Google Shape;295;p36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36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450000" y="1509750"/>
            <a:ext cx="82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material design process combining PM-guided ML regression, ML classifier and GA has been proposed in present work.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hardness of the quenched Alloy 2 was 34.4 HRC and after ageing it’s increased upto 52.9 HRC.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Ageing increased the hardness of the alloy.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14A47"/>
              </a:buClr>
              <a:buSzPts val="1400"/>
              <a:buFont typeface="Raleway Medium"/>
              <a:buChar char="●"/>
            </a:pP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Due to presence of 13% 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Chromium</a:t>
            </a:r>
            <a:r>
              <a:rPr lang="en-GB">
                <a:solidFill>
                  <a:srgbClr val="514A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 alloy is stainless.</a:t>
            </a:r>
            <a:endParaRPr>
              <a:solidFill>
                <a:srgbClr val="514A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 flipH="1">
            <a:off x="238500" y="2263800"/>
            <a:ext cx="87234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80" name="Google Shape;80;p15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88" name="Google Shape;88;p16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50000" y="1378050"/>
            <a:ext cx="82440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Using artificial intelligence &amp; advancement in physical 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metallurgy an ultrahigh strength steel is designed and tested using Thermo-calc</a:t>
            </a:r>
            <a:r>
              <a:rPr baseline="30000" lang="en-GB">
                <a:latin typeface="Raleway Medium"/>
                <a:ea typeface="Raleway Medium"/>
                <a:cs typeface="Raleway Medium"/>
                <a:sym typeface="Raleway Medium"/>
              </a:rPr>
              <a:t>ⓒ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. For data Thermo-calc</a:t>
            </a:r>
            <a:r>
              <a:rPr baseline="30000" lang="en-GB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ⓒ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database is used for training, Python and R is used for building machine learning model, data analytics and import graph generation.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Support vector machine (SVM) algorithm is used for machine learning. Sklearn python library is used model building and training.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For testing and cross validation model was trained and tested on on random split and different split percentage.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99" name="Google Shape;99;p17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8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07" name="Google Shape;107;p18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8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50000" y="1378050"/>
            <a:ext cx="636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Thermo-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calc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TCFE9 dataset is used for this project.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Using Z</a:t>
            </a:r>
            <a:r>
              <a:rPr baseline="30000" lang="en-GB"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algorithm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the dataset is normalised for better results.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There is about 500 vectors(data points) in the dataset.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Random distribution is used for separation of 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training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&amp; testing dataset.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Python &amp; R is used for this job.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375" y="1999775"/>
            <a:ext cx="1733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18" name="Google Shape;118;p19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9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681" r="582" t="0"/>
          <a:stretch/>
        </p:blipFill>
        <p:spPr>
          <a:xfrm>
            <a:off x="450000" y="849300"/>
            <a:ext cx="8393201" cy="39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448500" y="267200"/>
            <a:ext cx="421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14A47"/>
                </a:solidFill>
                <a:latin typeface="Raleway"/>
                <a:ea typeface="Raleway"/>
                <a:cs typeface="Raleway"/>
                <a:sym typeface="Raleway"/>
              </a:rPr>
              <a:t>Sample of dataset:</a:t>
            </a:r>
            <a:endParaRPr b="1" sz="1800">
              <a:solidFill>
                <a:srgbClr val="514A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 flipH="1">
            <a:off x="238500" y="2250150"/>
            <a:ext cx="8723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Model 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building</a:t>
            </a:r>
            <a:r>
              <a:rPr b="1" lang="en-GB" sz="3600">
                <a:solidFill>
                  <a:srgbClr val="827397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 sz="3600">
              <a:solidFill>
                <a:srgbClr val="82739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30" name="Google Shape;130;p20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442800"/>
            <a:ext cx="238500" cy="4257900"/>
            <a:chOff x="0" y="442800"/>
            <a:chExt cx="238500" cy="4257900"/>
          </a:xfrm>
        </p:grpSpPr>
        <p:sp>
          <p:nvSpPr>
            <p:cNvPr id="138" name="Google Shape;138;p21"/>
            <p:cNvSpPr/>
            <p:nvPr/>
          </p:nvSpPr>
          <p:spPr>
            <a:xfrm>
              <a:off x="0" y="442800"/>
              <a:ext cx="238500" cy="2781900"/>
            </a:xfrm>
            <a:prstGeom prst="rect">
              <a:avLst/>
            </a:prstGeom>
            <a:solidFill>
              <a:srgbClr val="5F71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0" y="3224700"/>
              <a:ext cx="238500" cy="1476000"/>
            </a:xfrm>
            <a:prstGeom prst="rect">
              <a:avLst/>
            </a:prstGeom>
            <a:solidFill>
              <a:srgbClr val="6D8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0" y="4410875"/>
              <a:ext cx="238500" cy="124800"/>
            </a:xfrm>
            <a:prstGeom prst="rect">
              <a:avLst/>
            </a:prstGeom>
            <a:solidFill>
              <a:srgbClr val="EFE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1"/>
          <p:cNvSpPr txBox="1"/>
          <p:nvPr/>
        </p:nvSpPr>
        <p:spPr>
          <a:xfrm>
            <a:off x="-992450" y="849300"/>
            <a:ext cx="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450000" y="1294200"/>
            <a:ext cx="8244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Support vector machine (SVM) algorithm is used for machine learning.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Sklearn python library is used model building and training.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RBF 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kernel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 is used to get maximum accuracy.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SVC classifier is used for prediction.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80% of dataset is used for training &amp; 20% of dataset is used  for 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training</a:t>
            </a: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Random split is done for every epoch of training &amp; testing.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Generated model shows 89% accuracy.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